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13" roundtripDataSignature="AMtx7mhu3Mi/Ouwxgz4q9eRW9tQE5Shj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customschemas.google.com/relationships/presentationmetadata" Target="meta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631695b4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1631695b4c4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7322f671a1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7322f671a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7322f671a1_0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7322f671a1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7322f671a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17322f671a1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7322f671a1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7322f671a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17322f671a1_0_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5d69c491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15d69c49139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18" name="Google Shape;1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6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6"/>
          <p:cNvSpPr txBox="1"/>
          <p:nvPr>
            <p:ph type="ctrTitle"/>
          </p:nvPr>
        </p:nvSpPr>
        <p:spPr>
          <a:xfrm>
            <a:off x="685800" y="2693988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1"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3540" y="843669"/>
            <a:ext cx="716920" cy="5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  <a:defRPr b="0" i="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34188" y="2332039"/>
            <a:ext cx="7852611" cy="379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7F7F7F"/>
              </a:buClr>
              <a:buSzPts val="28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226071" y="1440499"/>
            <a:ext cx="91440" cy="6400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SCwall.psd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7342" y="152400"/>
            <a:ext cx="8826412" cy="655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8"/>
          <p:cNvSpPr/>
          <p:nvPr/>
        </p:nvSpPr>
        <p:spPr>
          <a:xfrm>
            <a:off x="986407" y="2180070"/>
            <a:ext cx="7148285" cy="252790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3725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8"/>
          <p:cNvSpPr/>
          <p:nvPr/>
        </p:nvSpPr>
        <p:spPr>
          <a:xfrm>
            <a:off x="986407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/>
          <p:nvPr/>
        </p:nvSpPr>
        <p:spPr>
          <a:xfrm>
            <a:off x="8059059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AM-LogoBox.png" id="42" name="Google Shape;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1896" y="1711418"/>
            <a:ext cx="937304" cy="93730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  <a:defRPr b="0" i="0" sz="42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457200" y="105476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457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4648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457200" y="9667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57200" y="2307097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457200" y="2946860"/>
            <a:ext cx="4040188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11"/>
          <p:cNvSpPr txBox="1"/>
          <p:nvPr>
            <p:ph idx="3" type="body"/>
          </p:nvPr>
        </p:nvSpPr>
        <p:spPr>
          <a:xfrm>
            <a:off x="4645033" y="2307097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1"/>
          <p:cNvSpPr txBox="1"/>
          <p:nvPr>
            <p:ph idx="4" type="body"/>
          </p:nvPr>
        </p:nvSpPr>
        <p:spPr>
          <a:xfrm>
            <a:off x="4645033" y="2946860"/>
            <a:ext cx="4041775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3" name="Google Shape;63;p11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67" name="Google Shape;6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2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2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457208" y="1171074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3575050" y="1171074"/>
            <a:ext cx="5111750" cy="49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457208" y="2406316"/>
            <a:ext cx="3008313" cy="3719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/>
          <p:nvPr>
            <p:ph idx="2" type="pic"/>
          </p:nvPr>
        </p:nvSpPr>
        <p:spPr>
          <a:xfrm>
            <a:off x="1792288" y="1106905"/>
            <a:ext cx="5486400" cy="362067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1792288" y="5367342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14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26071" y="274640"/>
            <a:ext cx="8697402" cy="70519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"/>
          <p:cNvSpPr txBox="1"/>
          <p:nvPr>
            <p:ph type="title"/>
          </p:nvPr>
        </p:nvSpPr>
        <p:spPr>
          <a:xfrm>
            <a:off x="457200" y="97983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5"/>
          <p:cNvSpPr txBox="1"/>
          <p:nvPr>
            <p:ph idx="1" type="body"/>
          </p:nvPr>
        </p:nvSpPr>
        <p:spPr>
          <a:xfrm>
            <a:off x="457200" y="2122834"/>
            <a:ext cx="8229600" cy="400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5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Google Shape;16;p5"/>
          <p:cNvCxnSpPr/>
          <p:nvPr/>
        </p:nvCxnSpPr>
        <p:spPr>
          <a:xfrm>
            <a:off x="152403" y="6575107"/>
            <a:ext cx="7050313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>
            <p:ph type="ctrTitle"/>
          </p:nvPr>
        </p:nvSpPr>
        <p:spPr>
          <a:xfrm>
            <a:off x="685800" y="2188463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Weekly Report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8749"/>
              <a:buFont typeface="Arial"/>
              <a:buNone/>
            </a:pPr>
            <a:r>
              <a:rPr lang="en-US" sz="3555"/>
              <a:t>10/24/22</a:t>
            </a:r>
            <a:endParaRPr sz="3555"/>
          </a:p>
        </p:txBody>
      </p:sp>
      <p:sp>
        <p:nvSpPr>
          <p:cNvPr id="92" name="Google Shape;92;p1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/>
              <a:t>Erin Ingram &amp; Omar Mahmood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4"/>
              <a:buNone/>
            </a:pPr>
            <a:r>
              <a:rPr lang="en-US" sz="1700"/>
              <a:t>NanoBio Systems Lab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4"/>
              <a:buNone/>
            </a:pPr>
            <a:r>
              <a:rPr lang="en-US" sz="1700"/>
              <a:t>Texas A&amp;M University</a:t>
            </a:r>
            <a:endParaRPr sz="1700"/>
          </a:p>
        </p:txBody>
      </p:sp>
      <p:cxnSp>
        <p:nvCxnSpPr>
          <p:cNvPr id="93" name="Google Shape;93;p1"/>
          <p:cNvCxnSpPr/>
          <p:nvPr/>
        </p:nvCxnSpPr>
        <p:spPr>
          <a:xfrm>
            <a:off x="2558716" y="3923383"/>
            <a:ext cx="4026569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647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631695b4c4_0_6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Progress</a:t>
            </a:r>
            <a:endParaRPr sz="4000"/>
          </a:p>
        </p:txBody>
      </p:sp>
      <p:sp>
        <p:nvSpPr>
          <p:cNvPr id="99" name="Google Shape;99;g1631695b4c4_0_6"/>
          <p:cNvSpPr txBox="1"/>
          <p:nvPr/>
        </p:nvSpPr>
        <p:spPr>
          <a:xfrm>
            <a:off x="558000" y="2190725"/>
            <a:ext cx="54564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Char char="●"/>
            </a:pPr>
            <a:r>
              <a:rPr lang="en-US" sz="1800">
                <a:solidFill>
                  <a:srgbClr val="7F7F7F"/>
                </a:solidFill>
              </a:rPr>
              <a:t>COMSOL simulations for electric field strength/height between IDE fingers of varying width and distance (see following slides)</a:t>
            </a:r>
            <a:endParaRPr sz="1800">
              <a:solidFill>
                <a:srgbClr val="7F7F7F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●"/>
            </a:pPr>
            <a:r>
              <a:rPr lang="en-US" sz="1800">
                <a:solidFill>
                  <a:srgbClr val="7F7F7F"/>
                </a:solidFill>
              </a:rPr>
              <a:t>Cleanroom training – preparing for IDE fabrication, for our own device</a:t>
            </a:r>
            <a:endParaRPr sz="1800">
              <a:solidFill>
                <a:srgbClr val="7F7F7F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○"/>
            </a:pPr>
            <a:r>
              <a:rPr lang="en-US" sz="1800">
                <a:solidFill>
                  <a:srgbClr val="7F7F7F"/>
                </a:solidFill>
              </a:rPr>
              <a:t>Applied positive/negative resists to gold plate/silicon wafer</a:t>
            </a:r>
            <a:endParaRPr sz="1800">
              <a:solidFill>
                <a:srgbClr val="7F7F7F"/>
              </a:solidFill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■"/>
            </a:pPr>
            <a:r>
              <a:rPr lang="en-US" sz="1800">
                <a:solidFill>
                  <a:srgbClr val="7F7F7F"/>
                </a:solidFill>
              </a:rPr>
              <a:t>Used spin coater to reduce thickness of resist layer</a:t>
            </a:r>
            <a:endParaRPr sz="1800">
              <a:solidFill>
                <a:srgbClr val="7F7F7F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○"/>
            </a:pPr>
            <a:r>
              <a:rPr lang="en-US" sz="1800">
                <a:solidFill>
                  <a:srgbClr val="7F7F7F"/>
                </a:solidFill>
              </a:rPr>
              <a:t>Photolithography using EVG 610 on gold plate using IDE mask</a:t>
            </a:r>
            <a:endParaRPr sz="1800">
              <a:solidFill>
                <a:srgbClr val="7F7F7F"/>
              </a:solidFill>
            </a:endParaRPr>
          </a:p>
          <a:p>
            <a:pPr indent="-3429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Char char="■"/>
            </a:pPr>
            <a:r>
              <a:rPr lang="en-US" sz="1800">
                <a:solidFill>
                  <a:srgbClr val="7F7F7F"/>
                </a:solidFill>
              </a:rPr>
              <a:t>Cleaned off remaining resist, checked IDE pattern under microscope</a:t>
            </a:r>
            <a:endParaRPr sz="1800">
              <a:solidFill>
                <a:srgbClr val="7F7F7F"/>
              </a:solidFill>
            </a:endParaRPr>
          </a:p>
        </p:txBody>
      </p:sp>
      <p:grpSp>
        <p:nvGrpSpPr>
          <p:cNvPr id="100" name="Google Shape;100;g1631695b4c4_0_6"/>
          <p:cNvGrpSpPr/>
          <p:nvPr/>
        </p:nvGrpSpPr>
        <p:grpSpPr>
          <a:xfrm>
            <a:off x="6204900" y="1039375"/>
            <a:ext cx="2939100" cy="2919450"/>
            <a:chOff x="6191250" y="3628850"/>
            <a:chExt cx="2939100" cy="2919450"/>
          </a:xfrm>
        </p:grpSpPr>
        <p:pic>
          <p:nvPicPr>
            <p:cNvPr id="101" name="Google Shape;101;g1631695b4c4_0_6"/>
            <p:cNvPicPr preferRelativeResize="0"/>
            <p:nvPr/>
          </p:nvPicPr>
          <p:blipFill rotWithShape="1">
            <a:blip r:embed="rId3">
              <a:alphaModFix/>
            </a:blip>
            <a:srcRect b="10873" l="0" r="0" t="17544"/>
            <a:stretch/>
          </p:blipFill>
          <p:spPr>
            <a:xfrm>
              <a:off x="6191250" y="3628850"/>
              <a:ext cx="2413901" cy="230385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g1631695b4c4_0_6"/>
            <p:cNvSpPr txBox="1"/>
            <p:nvPr/>
          </p:nvSpPr>
          <p:spPr>
            <a:xfrm>
              <a:off x="6191250" y="5932700"/>
              <a:ext cx="2939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Calibri"/>
                  <a:ea typeface="Calibri"/>
                  <a:cs typeface="Calibri"/>
                  <a:sym typeface="Calibri"/>
                </a:rPr>
                <a:t>Application of positive resist to gold plate in spin coater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g1631695b4c4_0_6"/>
          <p:cNvGrpSpPr/>
          <p:nvPr/>
        </p:nvGrpSpPr>
        <p:grpSpPr>
          <a:xfrm>
            <a:off x="6204900" y="3958824"/>
            <a:ext cx="2939100" cy="2624151"/>
            <a:chOff x="6191250" y="1004949"/>
            <a:chExt cx="2939100" cy="2624151"/>
          </a:xfrm>
        </p:grpSpPr>
        <p:pic>
          <p:nvPicPr>
            <p:cNvPr id="104" name="Google Shape;104;g1631695b4c4_0_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5400000">
              <a:off x="6286225" y="912687"/>
              <a:ext cx="2223951" cy="2408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5" name="Google Shape;105;g1631695b4c4_0_6"/>
            <p:cNvSpPr txBox="1"/>
            <p:nvPr/>
          </p:nvSpPr>
          <p:spPr>
            <a:xfrm>
              <a:off x="6191250" y="3228900"/>
              <a:ext cx="2939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Calibri"/>
                  <a:ea typeface="Calibri"/>
                  <a:cs typeface="Calibri"/>
                  <a:sym typeface="Calibri"/>
                </a:rPr>
                <a:t>IDE mask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7322f671a1_0_3"/>
          <p:cNvSpPr txBox="1"/>
          <p:nvPr>
            <p:ph type="title"/>
          </p:nvPr>
        </p:nvSpPr>
        <p:spPr>
          <a:xfrm>
            <a:off x="1792288" y="4800601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Electric field simulation</a:t>
            </a:r>
            <a:endParaRPr/>
          </a:p>
        </p:txBody>
      </p:sp>
      <p:sp>
        <p:nvSpPr>
          <p:cNvPr id="112" name="Google Shape;112;g17322f671a1_0_3"/>
          <p:cNvSpPr txBox="1"/>
          <p:nvPr>
            <p:ph idx="1" type="body"/>
          </p:nvPr>
        </p:nvSpPr>
        <p:spPr>
          <a:xfrm>
            <a:off x="1792288" y="5367342"/>
            <a:ext cx="5486400" cy="80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width: 5um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distance: 5um</a:t>
            </a:r>
            <a:endParaRPr/>
          </a:p>
        </p:txBody>
      </p:sp>
      <p:pic>
        <p:nvPicPr>
          <p:cNvPr id="113" name="Google Shape;113;g17322f671a1_0_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313" l="0" r="0" t="4304"/>
          <a:stretch/>
        </p:blipFill>
        <p:spPr>
          <a:xfrm>
            <a:off x="1792288" y="1106905"/>
            <a:ext cx="5486399" cy="36207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7322f671a1_0_10"/>
          <p:cNvSpPr txBox="1"/>
          <p:nvPr>
            <p:ph type="title"/>
          </p:nvPr>
        </p:nvSpPr>
        <p:spPr>
          <a:xfrm>
            <a:off x="1792288" y="4800601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Electric field simulation</a:t>
            </a:r>
            <a:endParaRPr/>
          </a:p>
        </p:txBody>
      </p:sp>
      <p:pic>
        <p:nvPicPr>
          <p:cNvPr id="120" name="Google Shape;120;g17322f671a1_0_1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824" l="0" r="0" t="4824"/>
          <a:stretch/>
        </p:blipFill>
        <p:spPr>
          <a:xfrm>
            <a:off x="1792288" y="1106905"/>
            <a:ext cx="5486400" cy="3620699"/>
          </a:xfrm>
          <a:prstGeom prst="rect">
            <a:avLst/>
          </a:prstGeom>
        </p:spPr>
      </p:pic>
      <p:sp>
        <p:nvSpPr>
          <p:cNvPr id="121" name="Google Shape;121;g17322f671a1_0_10"/>
          <p:cNvSpPr txBox="1"/>
          <p:nvPr>
            <p:ph idx="1" type="body"/>
          </p:nvPr>
        </p:nvSpPr>
        <p:spPr>
          <a:xfrm>
            <a:off x="1792288" y="5367342"/>
            <a:ext cx="5486400" cy="80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width: 10um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distance: 10um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7322f671a1_0_17"/>
          <p:cNvSpPr txBox="1"/>
          <p:nvPr>
            <p:ph type="title"/>
          </p:nvPr>
        </p:nvSpPr>
        <p:spPr>
          <a:xfrm>
            <a:off x="1792288" y="4800601"/>
            <a:ext cx="5486400" cy="566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Electric field simulation</a:t>
            </a:r>
            <a:endParaRPr/>
          </a:p>
        </p:txBody>
      </p:sp>
      <p:pic>
        <p:nvPicPr>
          <p:cNvPr id="128" name="Google Shape;128;g17322f671a1_0_1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995" l="0" r="0" t="5004"/>
          <a:stretch/>
        </p:blipFill>
        <p:spPr>
          <a:xfrm>
            <a:off x="1792288" y="1106905"/>
            <a:ext cx="5486400" cy="3620700"/>
          </a:xfrm>
          <a:prstGeom prst="rect">
            <a:avLst/>
          </a:prstGeom>
        </p:spPr>
      </p:pic>
      <p:sp>
        <p:nvSpPr>
          <p:cNvPr id="129" name="Google Shape;129;g17322f671a1_0_17"/>
          <p:cNvSpPr txBox="1"/>
          <p:nvPr>
            <p:ph idx="1" type="body"/>
          </p:nvPr>
        </p:nvSpPr>
        <p:spPr>
          <a:xfrm>
            <a:off x="1792288" y="5367342"/>
            <a:ext cx="5486400" cy="804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width: 20um</a:t>
            </a:r>
            <a:endParaRPr/>
          </a:p>
          <a:p>
            <a:pPr indent="0" lvl="0" marL="0" rtl="0" algn="l">
              <a:spcBef>
                <a:spcPts val="280"/>
              </a:spcBef>
              <a:spcAft>
                <a:spcPts val="0"/>
              </a:spcAft>
              <a:buNone/>
            </a:pPr>
            <a:r>
              <a:rPr lang="en-US"/>
              <a:t>Finger distance: 20um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5d69c49139_0_3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Goals for next week</a:t>
            </a:r>
            <a:endParaRPr sz="4000"/>
          </a:p>
        </p:txBody>
      </p:sp>
      <p:sp>
        <p:nvSpPr>
          <p:cNvPr id="135" name="Google Shape;135;g15d69c49139_0_3"/>
          <p:cNvSpPr txBox="1"/>
          <p:nvPr>
            <p:ph idx="1" type="body"/>
          </p:nvPr>
        </p:nvSpPr>
        <p:spPr>
          <a:xfrm>
            <a:off x="834300" y="2332057"/>
            <a:ext cx="7852500" cy="36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Continue cleanroom training and IDE fabrication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Wet etching</a:t>
            </a:r>
            <a:endParaRPr sz="2000"/>
          </a:p>
          <a:p>
            <a:pPr indent="-355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Metal deposition</a:t>
            </a:r>
            <a:endParaRPr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</a:pPr>
            <a:r>
              <a:rPr lang="en-US"/>
              <a:t>Thank you for your time!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2017-04-06T15:59:40Z</dcterms:created>
  <dc:creator>Larua Root</dc:creator>
</cp:coreProperties>
</file>